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228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1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59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63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72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74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845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309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61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083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850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BFF61-F525-482C-893D-AF62A9990F07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23C58-AA97-422D-A0B6-CE144218C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31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2501" y="277390"/>
            <a:ext cx="8964488" cy="3223618"/>
            <a:chOff x="317457" y="3294018"/>
            <a:chExt cx="8564896" cy="2363024"/>
          </a:xfrm>
        </p:grpSpPr>
        <p:sp>
          <p:nvSpPr>
            <p:cNvPr id="3" name="AutoShape 18"/>
            <p:cNvSpPr>
              <a:spLocks noChangeAspect="1" noChangeArrowheads="1" noTextEdit="1"/>
            </p:cNvSpPr>
            <p:nvPr/>
          </p:nvSpPr>
          <p:spPr bwMode="auto">
            <a:xfrm>
              <a:off x="317457" y="3294018"/>
              <a:ext cx="8564896" cy="236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Line 21"/>
            <p:cNvSpPr>
              <a:spLocks noChangeShapeType="1"/>
            </p:cNvSpPr>
            <p:nvPr/>
          </p:nvSpPr>
          <p:spPr bwMode="auto">
            <a:xfrm>
              <a:off x="317457" y="3722690"/>
              <a:ext cx="8564896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 22"/>
            <p:cNvSpPr>
              <a:spLocks noChangeArrowheads="1"/>
            </p:cNvSpPr>
            <p:nvPr/>
          </p:nvSpPr>
          <p:spPr bwMode="auto">
            <a:xfrm>
              <a:off x="417694" y="3560605"/>
              <a:ext cx="304779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Study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23"/>
            <p:cNvSpPr>
              <a:spLocks noChangeArrowheads="1"/>
            </p:cNvSpPr>
            <p:nvPr/>
          </p:nvSpPr>
          <p:spPr bwMode="auto">
            <a:xfrm>
              <a:off x="417694" y="3799467"/>
              <a:ext cx="745865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Boyd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2014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[10]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24"/>
            <p:cNvSpPr>
              <a:spLocks noChangeArrowheads="1"/>
            </p:cNvSpPr>
            <p:nvPr/>
          </p:nvSpPr>
          <p:spPr bwMode="auto">
            <a:xfrm>
              <a:off x="417694" y="4012736"/>
              <a:ext cx="678477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Buck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2008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[9]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25"/>
            <p:cNvSpPr>
              <a:spLocks noChangeArrowheads="1"/>
            </p:cNvSpPr>
            <p:nvPr/>
          </p:nvSpPr>
          <p:spPr bwMode="auto">
            <a:xfrm>
              <a:off x="417694" y="4228138"/>
              <a:ext cx="589647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Cai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2010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[8]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26"/>
            <p:cNvSpPr>
              <a:spLocks noChangeArrowheads="1"/>
            </p:cNvSpPr>
            <p:nvPr/>
          </p:nvSpPr>
          <p:spPr bwMode="auto">
            <a:xfrm>
              <a:off x="417694" y="4443540"/>
              <a:ext cx="603430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2005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[5]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27"/>
            <p:cNvSpPr>
              <a:spLocks noChangeArrowheads="1"/>
            </p:cNvSpPr>
            <p:nvPr/>
          </p:nvSpPr>
          <p:spPr bwMode="auto">
            <a:xfrm>
              <a:off x="417694" y="4850884"/>
              <a:ext cx="80406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(95% CI)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28"/>
            <p:cNvSpPr>
              <a:spLocks noChangeArrowheads="1"/>
            </p:cNvSpPr>
            <p:nvPr/>
          </p:nvSpPr>
          <p:spPr bwMode="auto">
            <a:xfrm>
              <a:off x="417694" y="5087613"/>
              <a:ext cx="3456707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Heterogeneity: Tau² = 0.49; Chi² = 15.39, df = 3 (P = 0.002); I² = 81%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417694" y="5303015"/>
              <a:ext cx="207984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Test for overall effect: Z = 0.85 (P = 0.39)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30"/>
            <p:cNvSpPr>
              <a:spLocks noChangeArrowheads="1"/>
            </p:cNvSpPr>
            <p:nvPr/>
          </p:nvSpPr>
          <p:spPr bwMode="auto">
            <a:xfrm>
              <a:off x="1697309" y="3560605"/>
              <a:ext cx="30018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31"/>
            <p:cNvSpPr>
              <a:spLocks noChangeArrowheads="1"/>
            </p:cNvSpPr>
            <p:nvPr/>
          </p:nvSpPr>
          <p:spPr bwMode="auto">
            <a:xfrm>
              <a:off x="1734118" y="3799467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7.96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32"/>
            <p:cNvSpPr>
              <a:spLocks noChangeArrowheads="1"/>
            </p:cNvSpPr>
            <p:nvPr/>
          </p:nvSpPr>
          <p:spPr bwMode="auto">
            <a:xfrm>
              <a:off x="1740875" y="4012736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1.19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33"/>
            <p:cNvSpPr>
              <a:spLocks noChangeArrowheads="1"/>
            </p:cNvSpPr>
            <p:nvPr/>
          </p:nvSpPr>
          <p:spPr bwMode="auto">
            <a:xfrm>
              <a:off x="1740192" y="4230271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0.82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34"/>
            <p:cNvSpPr>
              <a:spLocks noChangeArrowheads="1"/>
            </p:cNvSpPr>
            <p:nvPr/>
          </p:nvSpPr>
          <p:spPr bwMode="auto">
            <a:xfrm>
              <a:off x="1740191" y="4443540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1.36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35"/>
            <p:cNvSpPr>
              <a:spLocks noChangeArrowheads="1"/>
            </p:cNvSpPr>
            <p:nvPr/>
          </p:nvSpPr>
          <p:spPr bwMode="auto">
            <a:xfrm>
              <a:off x="2181431" y="3560605"/>
              <a:ext cx="156218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36"/>
            <p:cNvSpPr>
              <a:spLocks noChangeArrowheads="1"/>
            </p:cNvSpPr>
            <p:nvPr/>
          </p:nvSpPr>
          <p:spPr bwMode="auto">
            <a:xfrm>
              <a:off x="2152332" y="3787851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0.52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37"/>
            <p:cNvSpPr>
              <a:spLocks noChangeArrowheads="1"/>
            </p:cNvSpPr>
            <p:nvPr/>
          </p:nvSpPr>
          <p:spPr bwMode="auto">
            <a:xfrm>
              <a:off x="2151705" y="4012736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0.07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38"/>
            <p:cNvSpPr>
              <a:spLocks noChangeArrowheads="1"/>
            </p:cNvSpPr>
            <p:nvPr/>
          </p:nvSpPr>
          <p:spPr bwMode="auto">
            <a:xfrm>
              <a:off x="2175033" y="4228138"/>
              <a:ext cx="153155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39"/>
            <p:cNvSpPr>
              <a:spLocks noChangeArrowheads="1"/>
            </p:cNvSpPr>
            <p:nvPr/>
          </p:nvSpPr>
          <p:spPr bwMode="auto">
            <a:xfrm>
              <a:off x="2144403" y="4443540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40"/>
            <p:cNvSpPr>
              <a:spLocks noChangeArrowheads="1"/>
            </p:cNvSpPr>
            <p:nvPr/>
          </p:nvSpPr>
          <p:spPr bwMode="auto">
            <a:xfrm>
              <a:off x="2601357" y="3560605"/>
              <a:ext cx="88830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41"/>
            <p:cNvSpPr>
              <a:spLocks noChangeArrowheads="1"/>
            </p:cNvSpPr>
            <p:nvPr/>
          </p:nvSpPr>
          <p:spPr bwMode="auto">
            <a:xfrm>
              <a:off x="2621539" y="3799467"/>
              <a:ext cx="61262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42"/>
            <p:cNvSpPr>
              <a:spLocks noChangeArrowheads="1"/>
            </p:cNvSpPr>
            <p:nvPr/>
          </p:nvSpPr>
          <p:spPr bwMode="auto">
            <a:xfrm>
              <a:off x="2590908" y="4012736"/>
              <a:ext cx="1225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43"/>
            <p:cNvSpPr>
              <a:spLocks noChangeArrowheads="1"/>
            </p:cNvSpPr>
            <p:nvPr/>
          </p:nvSpPr>
          <p:spPr bwMode="auto">
            <a:xfrm>
              <a:off x="2590908" y="4228138"/>
              <a:ext cx="1225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44"/>
            <p:cNvSpPr>
              <a:spLocks noChangeArrowheads="1"/>
            </p:cNvSpPr>
            <p:nvPr/>
          </p:nvSpPr>
          <p:spPr bwMode="auto">
            <a:xfrm>
              <a:off x="2590908" y="4443540"/>
              <a:ext cx="1225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2584510" y="4850884"/>
              <a:ext cx="1225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81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46"/>
            <p:cNvSpPr>
              <a:spLocks noChangeArrowheads="1"/>
            </p:cNvSpPr>
            <p:nvPr/>
          </p:nvSpPr>
          <p:spPr bwMode="auto">
            <a:xfrm>
              <a:off x="2890110" y="3560605"/>
              <a:ext cx="30018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47"/>
            <p:cNvSpPr>
              <a:spLocks noChangeArrowheads="1"/>
            </p:cNvSpPr>
            <p:nvPr/>
          </p:nvSpPr>
          <p:spPr bwMode="auto">
            <a:xfrm>
              <a:off x="2893750" y="3799467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8.23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48"/>
            <p:cNvSpPr>
              <a:spLocks noChangeArrowheads="1"/>
            </p:cNvSpPr>
            <p:nvPr/>
          </p:nvSpPr>
          <p:spPr bwMode="auto">
            <a:xfrm>
              <a:off x="2893750" y="4012736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1.24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49"/>
            <p:cNvSpPr>
              <a:spLocks noChangeArrowheads="1"/>
            </p:cNvSpPr>
            <p:nvPr/>
          </p:nvSpPr>
          <p:spPr bwMode="auto">
            <a:xfrm>
              <a:off x="3062233" y="4228138"/>
              <a:ext cx="61262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50"/>
            <p:cNvSpPr>
              <a:spLocks noChangeArrowheads="1"/>
            </p:cNvSpPr>
            <p:nvPr/>
          </p:nvSpPr>
          <p:spPr bwMode="auto">
            <a:xfrm>
              <a:off x="2893750" y="4443540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51"/>
            <p:cNvSpPr>
              <a:spLocks noChangeArrowheads="1"/>
            </p:cNvSpPr>
            <p:nvPr/>
          </p:nvSpPr>
          <p:spPr bwMode="auto">
            <a:xfrm>
              <a:off x="3339529" y="3560605"/>
              <a:ext cx="156218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52"/>
            <p:cNvSpPr>
              <a:spLocks noChangeArrowheads="1"/>
            </p:cNvSpPr>
            <p:nvPr/>
          </p:nvSpPr>
          <p:spPr bwMode="auto">
            <a:xfrm>
              <a:off x="3364288" y="3799467"/>
              <a:ext cx="153155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0.5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53"/>
            <p:cNvSpPr>
              <a:spLocks noChangeArrowheads="1"/>
            </p:cNvSpPr>
            <p:nvPr/>
          </p:nvSpPr>
          <p:spPr bwMode="auto">
            <a:xfrm>
              <a:off x="3310430" y="4019134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0.03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54"/>
            <p:cNvSpPr>
              <a:spLocks noChangeArrowheads="1"/>
            </p:cNvSpPr>
            <p:nvPr/>
          </p:nvSpPr>
          <p:spPr bwMode="auto">
            <a:xfrm>
              <a:off x="3328666" y="4234029"/>
              <a:ext cx="153155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55"/>
            <p:cNvSpPr>
              <a:spLocks noChangeArrowheads="1"/>
            </p:cNvSpPr>
            <p:nvPr/>
          </p:nvSpPr>
          <p:spPr bwMode="auto">
            <a:xfrm>
              <a:off x="3298035" y="4443831"/>
              <a:ext cx="21441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0.15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56"/>
            <p:cNvSpPr>
              <a:spLocks noChangeArrowheads="1"/>
            </p:cNvSpPr>
            <p:nvPr/>
          </p:nvSpPr>
          <p:spPr bwMode="auto">
            <a:xfrm>
              <a:off x="3749117" y="3560605"/>
              <a:ext cx="88830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57"/>
            <p:cNvSpPr>
              <a:spLocks noChangeArrowheads="1"/>
            </p:cNvSpPr>
            <p:nvPr/>
          </p:nvSpPr>
          <p:spPr bwMode="auto">
            <a:xfrm>
              <a:off x="3776685" y="3799467"/>
              <a:ext cx="61262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58"/>
            <p:cNvSpPr>
              <a:spLocks noChangeArrowheads="1"/>
            </p:cNvSpPr>
            <p:nvPr/>
          </p:nvSpPr>
          <p:spPr bwMode="auto">
            <a:xfrm>
              <a:off x="3710572" y="4012736"/>
              <a:ext cx="1225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59"/>
            <p:cNvSpPr>
              <a:spLocks noChangeArrowheads="1"/>
            </p:cNvSpPr>
            <p:nvPr/>
          </p:nvSpPr>
          <p:spPr bwMode="auto">
            <a:xfrm>
              <a:off x="3710572" y="4228138"/>
              <a:ext cx="1225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60"/>
            <p:cNvSpPr>
              <a:spLocks noChangeArrowheads="1"/>
            </p:cNvSpPr>
            <p:nvPr/>
          </p:nvSpPr>
          <p:spPr bwMode="auto">
            <a:xfrm>
              <a:off x="3710572" y="4443540"/>
              <a:ext cx="1225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61"/>
            <p:cNvSpPr>
              <a:spLocks noChangeArrowheads="1"/>
            </p:cNvSpPr>
            <p:nvPr/>
          </p:nvSpPr>
          <p:spPr bwMode="auto">
            <a:xfrm>
              <a:off x="3704174" y="4850884"/>
              <a:ext cx="1225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88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62"/>
            <p:cNvSpPr>
              <a:spLocks noChangeArrowheads="1"/>
            </p:cNvSpPr>
            <p:nvPr/>
          </p:nvSpPr>
          <p:spPr bwMode="auto">
            <a:xfrm>
              <a:off x="3945168" y="3560605"/>
              <a:ext cx="38135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Weight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63"/>
            <p:cNvSpPr>
              <a:spLocks noChangeArrowheads="1"/>
            </p:cNvSpPr>
            <p:nvPr/>
          </p:nvSpPr>
          <p:spPr bwMode="auto">
            <a:xfrm>
              <a:off x="4004883" y="3799467"/>
              <a:ext cx="317031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17.7%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64"/>
            <p:cNvSpPr>
              <a:spLocks noChangeArrowheads="1"/>
            </p:cNvSpPr>
            <p:nvPr/>
          </p:nvSpPr>
          <p:spPr bwMode="auto">
            <a:xfrm>
              <a:off x="4004883" y="4012736"/>
              <a:ext cx="317031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24.1%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65"/>
            <p:cNvSpPr>
              <a:spLocks noChangeArrowheads="1"/>
            </p:cNvSpPr>
            <p:nvPr/>
          </p:nvSpPr>
          <p:spPr bwMode="auto">
            <a:xfrm>
              <a:off x="4004883" y="4228138"/>
              <a:ext cx="317031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28.4%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66"/>
            <p:cNvSpPr>
              <a:spLocks noChangeArrowheads="1"/>
            </p:cNvSpPr>
            <p:nvPr/>
          </p:nvSpPr>
          <p:spPr bwMode="auto">
            <a:xfrm>
              <a:off x="4004883" y="4443540"/>
              <a:ext cx="317031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29.8%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67"/>
            <p:cNvSpPr>
              <a:spLocks noChangeArrowheads="1"/>
            </p:cNvSpPr>
            <p:nvPr/>
          </p:nvSpPr>
          <p:spPr bwMode="auto">
            <a:xfrm>
              <a:off x="3945168" y="4850884"/>
              <a:ext cx="398203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100.0%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68"/>
            <p:cNvSpPr>
              <a:spLocks noChangeArrowheads="1"/>
            </p:cNvSpPr>
            <p:nvPr/>
          </p:nvSpPr>
          <p:spPr bwMode="auto">
            <a:xfrm>
              <a:off x="4559384" y="3560605"/>
              <a:ext cx="1119563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Rectangle 69"/>
            <p:cNvSpPr>
              <a:spLocks noChangeArrowheads="1"/>
            </p:cNvSpPr>
            <p:nvPr/>
          </p:nvSpPr>
          <p:spPr bwMode="auto">
            <a:xfrm>
              <a:off x="4683080" y="3799467"/>
              <a:ext cx="900551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-0.48 [-1.75, 0.79]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Rectangle 70"/>
            <p:cNvSpPr>
              <a:spLocks noChangeArrowheads="1"/>
            </p:cNvSpPr>
            <p:nvPr/>
          </p:nvSpPr>
          <p:spPr bwMode="auto">
            <a:xfrm>
              <a:off x="4642559" y="4012736"/>
              <a:ext cx="941903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-0.91 [-1.74, -0.08]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71"/>
            <p:cNvSpPr>
              <a:spLocks noChangeArrowheads="1"/>
            </p:cNvSpPr>
            <p:nvPr/>
          </p:nvSpPr>
          <p:spPr bwMode="auto">
            <a:xfrm>
              <a:off x="4642559" y="4228138"/>
              <a:ext cx="941903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-0.67 [-1.22, -0.12]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72"/>
            <p:cNvSpPr>
              <a:spLocks noChangeArrowheads="1"/>
            </p:cNvSpPr>
            <p:nvPr/>
          </p:nvSpPr>
          <p:spPr bwMode="auto">
            <a:xfrm>
              <a:off x="4764122" y="4443540"/>
              <a:ext cx="817848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0.52 [0.07, 0.97]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Rectangle 73"/>
            <p:cNvSpPr>
              <a:spLocks noChangeArrowheads="1"/>
            </p:cNvSpPr>
            <p:nvPr/>
          </p:nvSpPr>
          <p:spPr bwMode="auto">
            <a:xfrm>
              <a:off x="4659620" y="4850884"/>
              <a:ext cx="900551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-0.34 [-1.13, 0.44]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Rectangle 74"/>
            <p:cNvSpPr>
              <a:spLocks noChangeArrowheads="1"/>
            </p:cNvSpPr>
            <p:nvPr/>
          </p:nvSpPr>
          <p:spPr bwMode="auto">
            <a:xfrm>
              <a:off x="2030010" y="3345203"/>
              <a:ext cx="286400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Rectangle 75"/>
            <p:cNvSpPr>
              <a:spLocks noChangeArrowheads="1"/>
            </p:cNvSpPr>
            <p:nvPr/>
          </p:nvSpPr>
          <p:spPr bwMode="auto">
            <a:xfrm>
              <a:off x="3072897" y="3345203"/>
              <a:ext cx="408924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76"/>
            <p:cNvSpPr>
              <a:spLocks noChangeArrowheads="1"/>
            </p:cNvSpPr>
            <p:nvPr/>
          </p:nvSpPr>
          <p:spPr bwMode="auto">
            <a:xfrm>
              <a:off x="4574075" y="3345203"/>
              <a:ext cx="1116500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Rectangle 77"/>
            <p:cNvSpPr>
              <a:spLocks noChangeArrowheads="1"/>
            </p:cNvSpPr>
            <p:nvPr/>
          </p:nvSpPr>
          <p:spPr bwMode="auto">
            <a:xfrm>
              <a:off x="6655821" y="3345203"/>
              <a:ext cx="1116500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Rectangle 78"/>
            <p:cNvSpPr>
              <a:spLocks noChangeArrowheads="1"/>
            </p:cNvSpPr>
            <p:nvPr/>
          </p:nvSpPr>
          <p:spPr bwMode="auto">
            <a:xfrm>
              <a:off x="6711271" y="3560605"/>
              <a:ext cx="1119563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Line 79"/>
            <p:cNvSpPr>
              <a:spLocks noChangeShapeType="1"/>
            </p:cNvSpPr>
            <p:nvPr/>
          </p:nvSpPr>
          <p:spPr bwMode="auto">
            <a:xfrm>
              <a:off x="7255108" y="3722690"/>
              <a:ext cx="0" cy="1396914"/>
            </a:xfrm>
            <a:prstGeom prst="line">
              <a:avLst/>
            </a:prstGeom>
            <a:noFill/>
            <a:ln w="7938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Line 80"/>
            <p:cNvSpPr>
              <a:spLocks noChangeShapeType="1"/>
            </p:cNvSpPr>
            <p:nvPr/>
          </p:nvSpPr>
          <p:spPr bwMode="auto">
            <a:xfrm>
              <a:off x="6930938" y="3831457"/>
              <a:ext cx="471325" cy="0"/>
            </a:xfrm>
            <a:prstGeom prst="line">
              <a:avLst/>
            </a:prstGeom>
            <a:noFill/>
            <a:ln w="7938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81"/>
            <p:cNvSpPr>
              <a:spLocks noChangeArrowheads="1"/>
            </p:cNvSpPr>
            <p:nvPr/>
          </p:nvSpPr>
          <p:spPr bwMode="auto">
            <a:xfrm>
              <a:off x="7142075" y="3812263"/>
              <a:ext cx="49052" cy="63981"/>
            </a:xfrm>
            <a:prstGeom prst="rect">
              <a:avLst/>
            </a:prstGeom>
            <a:solidFill>
              <a:srgbClr val="00C000"/>
            </a:solidFill>
            <a:ln w="7938" cap="sq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Line 82"/>
            <p:cNvSpPr>
              <a:spLocks noChangeShapeType="1"/>
            </p:cNvSpPr>
            <p:nvPr/>
          </p:nvSpPr>
          <p:spPr bwMode="auto">
            <a:xfrm>
              <a:off x="6930938" y="4046859"/>
              <a:ext cx="309241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Rectangle 83"/>
            <p:cNvSpPr>
              <a:spLocks noChangeArrowheads="1"/>
            </p:cNvSpPr>
            <p:nvPr/>
          </p:nvSpPr>
          <p:spPr bwMode="auto">
            <a:xfrm>
              <a:off x="7056767" y="4019134"/>
              <a:ext cx="57583" cy="78910"/>
            </a:xfrm>
            <a:prstGeom prst="rect">
              <a:avLst/>
            </a:prstGeom>
            <a:solidFill>
              <a:srgbClr val="00C000"/>
            </a:solidFill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Line 84"/>
            <p:cNvSpPr>
              <a:spLocks noChangeShapeType="1"/>
            </p:cNvSpPr>
            <p:nvPr/>
          </p:nvSpPr>
          <p:spPr bwMode="auto">
            <a:xfrm>
              <a:off x="7029042" y="4260128"/>
              <a:ext cx="202606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85"/>
            <p:cNvSpPr>
              <a:spLocks noChangeArrowheads="1"/>
            </p:cNvSpPr>
            <p:nvPr/>
          </p:nvSpPr>
          <p:spPr bwMode="auto">
            <a:xfrm>
              <a:off x="7097288" y="4230271"/>
              <a:ext cx="66113" cy="87440"/>
            </a:xfrm>
            <a:prstGeom prst="rect">
              <a:avLst/>
            </a:prstGeom>
            <a:solidFill>
              <a:srgbClr val="00C000"/>
            </a:solidFill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Line 86"/>
            <p:cNvSpPr>
              <a:spLocks noChangeShapeType="1"/>
            </p:cNvSpPr>
            <p:nvPr/>
          </p:nvSpPr>
          <p:spPr bwMode="auto">
            <a:xfrm>
              <a:off x="7267904" y="4475530"/>
              <a:ext cx="168483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Rectangle 87"/>
            <p:cNvSpPr>
              <a:spLocks noChangeArrowheads="1"/>
            </p:cNvSpPr>
            <p:nvPr/>
          </p:nvSpPr>
          <p:spPr bwMode="auto">
            <a:xfrm>
              <a:off x="7316956" y="4443540"/>
              <a:ext cx="68246" cy="89573"/>
            </a:xfrm>
            <a:prstGeom prst="rect">
              <a:avLst/>
            </a:prstGeom>
            <a:solidFill>
              <a:srgbClr val="00C000"/>
            </a:solidFill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Freeform 88"/>
            <p:cNvSpPr>
              <a:spLocks/>
            </p:cNvSpPr>
            <p:nvPr/>
          </p:nvSpPr>
          <p:spPr bwMode="auto">
            <a:xfrm>
              <a:off x="7037573" y="4812496"/>
              <a:ext cx="292179" cy="187677"/>
            </a:xfrm>
            <a:custGeom>
              <a:avLst/>
              <a:gdLst>
                <a:gd name="T0" fmla="*/ 300 w 580"/>
                <a:gd name="T1" fmla="*/ 280 h 280"/>
                <a:gd name="T2" fmla="*/ 0 w 580"/>
                <a:gd name="T3" fmla="*/ 140 h 280"/>
                <a:gd name="T4" fmla="*/ 300 w 580"/>
                <a:gd name="T5" fmla="*/ 0 h 280"/>
                <a:gd name="T6" fmla="*/ 580 w 580"/>
                <a:gd name="T7" fmla="*/ 140 h 280"/>
                <a:gd name="T8" fmla="*/ 300 w 580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280">
                  <a:moveTo>
                    <a:pt x="300" y="280"/>
                  </a:moveTo>
                  <a:lnTo>
                    <a:pt x="0" y="140"/>
                  </a:lnTo>
                  <a:lnTo>
                    <a:pt x="300" y="0"/>
                  </a:lnTo>
                  <a:lnTo>
                    <a:pt x="580" y="140"/>
                  </a:lnTo>
                  <a:lnTo>
                    <a:pt x="300" y="280"/>
                  </a:lnTo>
                  <a:close/>
                </a:path>
              </a:pathLst>
            </a:custGeom>
            <a:solidFill>
              <a:srgbClr val="000000"/>
            </a:solidFill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Line 89"/>
            <p:cNvSpPr>
              <a:spLocks noChangeShapeType="1"/>
            </p:cNvSpPr>
            <p:nvPr/>
          </p:nvSpPr>
          <p:spPr bwMode="auto">
            <a:xfrm>
              <a:off x="5738763" y="5119603"/>
              <a:ext cx="3032690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Line 90"/>
            <p:cNvSpPr>
              <a:spLocks noChangeShapeType="1"/>
            </p:cNvSpPr>
            <p:nvPr/>
          </p:nvSpPr>
          <p:spPr bwMode="auto">
            <a:xfrm>
              <a:off x="6512931" y="5066286"/>
              <a:ext cx="0" cy="108767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Rectangle 91"/>
            <p:cNvSpPr>
              <a:spLocks noChangeArrowheads="1"/>
            </p:cNvSpPr>
            <p:nvPr/>
          </p:nvSpPr>
          <p:spPr bwMode="auto">
            <a:xfrm>
              <a:off x="6457481" y="5196380"/>
              <a:ext cx="102615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Line 92"/>
            <p:cNvSpPr>
              <a:spLocks noChangeShapeType="1"/>
            </p:cNvSpPr>
            <p:nvPr/>
          </p:nvSpPr>
          <p:spPr bwMode="auto">
            <a:xfrm>
              <a:off x="6884019" y="5066286"/>
              <a:ext cx="0" cy="108767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Rectangle 93"/>
            <p:cNvSpPr>
              <a:spLocks noChangeArrowheads="1"/>
            </p:cNvSpPr>
            <p:nvPr/>
          </p:nvSpPr>
          <p:spPr bwMode="auto">
            <a:xfrm>
              <a:off x="6830702" y="5196380"/>
              <a:ext cx="102615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Line 94"/>
            <p:cNvSpPr>
              <a:spLocks noChangeShapeType="1"/>
            </p:cNvSpPr>
            <p:nvPr/>
          </p:nvSpPr>
          <p:spPr bwMode="auto">
            <a:xfrm>
              <a:off x="7255108" y="5066286"/>
              <a:ext cx="0" cy="108767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Rectangle 95"/>
            <p:cNvSpPr>
              <a:spLocks noChangeArrowheads="1"/>
            </p:cNvSpPr>
            <p:nvPr/>
          </p:nvSpPr>
          <p:spPr bwMode="auto">
            <a:xfrm>
              <a:off x="7220985" y="5196380"/>
              <a:ext cx="61262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Line 96"/>
            <p:cNvSpPr>
              <a:spLocks noChangeShapeType="1"/>
            </p:cNvSpPr>
            <p:nvPr/>
          </p:nvSpPr>
          <p:spPr bwMode="auto">
            <a:xfrm>
              <a:off x="7626196" y="5066286"/>
              <a:ext cx="0" cy="108767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Rectangle 97"/>
            <p:cNvSpPr>
              <a:spLocks noChangeArrowheads="1"/>
            </p:cNvSpPr>
            <p:nvPr/>
          </p:nvSpPr>
          <p:spPr bwMode="auto">
            <a:xfrm>
              <a:off x="7592073" y="5196380"/>
              <a:ext cx="61262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Line 98"/>
            <p:cNvSpPr>
              <a:spLocks noChangeShapeType="1"/>
            </p:cNvSpPr>
            <p:nvPr/>
          </p:nvSpPr>
          <p:spPr bwMode="auto">
            <a:xfrm>
              <a:off x="7997285" y="5066286"/>
              <a:ext cx="0" cy="108767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Rectangle 99"/>
            <p:cNvSpPr>
              <a:spLocks noChangeArrowheads="1"/>
            </p:cNvSpPr>
            <p:nvPr/>
          </p:nvSpPr>
          <p:spPr bwMode="auto">
            <a:xfrm>
              <a:off x="7965295" y="5196380"/>
              <a:ext cx="61262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Rectangle 100"/>
            <p:cNvSpPr>
              <a:spLocks noChangeArrowheads="1"/>
            </p:cNvSpPr>
            <p:nvPr/>
          </p:nvSpPr>
          <p:spPr bwMode="auto">
            <a:xfrm>
              <a:off x="6163169" y="5390455"/>
              <a:ext cx="822442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kumimoji="0" lang="en-US" altLang="zh-CN" sz="1000" b="0" i="0" u="none" strike="noStrike" cap="none" normalizeH="0" baseline="0" dirty="0" err="1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l]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Rectangle 101"/>
            <p:cNvSpPr>
              <a:spLocks noChangeArrowheads="1"/>
            </p:cNvSpPr>
            <p:nvPr/>
          </p:nvSpPr>
          <p:spPr bwMode="auto">
            <a:xfrm>
              <a:off x="7435027" y="5390455"/>
              <a:ext cx="856136" cy="1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[control]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182556" y="4221088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Cosmc</a:t>
            </a:r>
            <a:r>
              <a:rPr lang="en-US" altLang="zh-CN" dirty="0" smtClean="0"/>
              <a:t> expression </a:t>
            </a:r>
            <a:r>
              <a:rPr lang="en-US" altLang="zh-CN" dirty="0" err="1" smtClean="0"/>
              <a:t>IgAN</a:t>
            </a:r>
            <a:r>
              <a:rPr lang="en-US" altLang="zh-CN" dirty="0" smtClean="0"/>
              <a:t>-PB VS Control-PB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0395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266</Words>
  <Application>Microsoft Office PowerPoint</Application>
  <PresentationFormat>全屏显示(4:3)</PresentationFormat>
  <Paragraphs>65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xingyue_51</dc:creator>
  <cp:lastModifiedBy>xingyue_51</cp:lastModifiedBy>
  <cp:revision>2</cp:revision>
  <dcterms:created xsi:type="dcterms:W3CDTF">2019-07-07T09:31:04Z</dcterms:created>
  <dcterms:modified xsi:type="dcterms:W3CDTF">2019-07-07T09:35:22Z</dcterms:modified>
</cp:coreProperties>
</file>